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09/06/2021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13FB77-D8DB-4AB9-8EA5-EE8C3B57A5E1}" type="datetimeFigureOut">
              <a:rPr lang="en-GB" smtClean="0"/>
              <a:t>09/06/2021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DC165-5060-4138-94DB-52D3146D23E9}" type="slidenum">
              <a:rPr lang="en-GB" smtClean="0"/>
              <a:t>‹#›</a:t>
            </a:fld>
            <a:endParaRPr lang="en-GB"/>
          </a:p>
        </p:txBody>
      </p:sp>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d.carpentries.org/record-keeping_08062021"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054975" y="2228671"/>
            <a:ext cx="6082050" cy="1446550"/>
          </a:xfrm>
          <a:prstGeom prst="rect">
            <a:avLst/>
          </a:prstGeom>
          <a:noFill/>
        </p:spPr>
        <p:txBody>
          <a:bodyPr wrap="none" rtlCol="0">
            <a:spAutoFit/>
          </a:bodyPr>
          <a:lstStyle/>
          <a:p>
            <a:pPr algn="ctr"/>
            <a:r>
              <a:rPr lang="en-GB" sz="4400" dirty="0">
                <a:solidFill>
                  <a:srgbClr val="0070C0"/>
                </a:solidFill>
              </a:rPr>
              <a:t>How do ELNs help </a:t>
            </a:r>
          </a:p>
          <a:p>
            <a:pPr algn="ctr"/>
            <a:r>
              <a:rPr lang="en-GB" sz="4400" dirty="0">
                <a:solidFill>
                  <a:srgbClr val="0070C0"/>
                </a:solidFill>
              </a:rPr>
              <a:t>make your research FAIR?</a:t>
            </a:r>
          </a:p>
        </p:txBody>
      </p:sp>
      <p:pic>
        <p:nvPicPr>
          <p:cNvPr id="5122" name="Picture 2" descr="Ed_DaSH">
            <a:extLst>
              <a:ext uri="{FF2B5EF4-FFF2-40B4-BE49-F238E27FC236}">
                <a16:creationId xmlns:a16="http://schemas.microsoft.com/office/drawing/2014/main" id="{9D1BBF7C-A031-41E6-BB30-3FB40874A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1D6036-BCDA-4EC7-9653-F205FE226493}"/>
              </a:ext>
            </a:extLst>
          </p:cNvPr>
          <p:cNvSpPr txBox="1"/>
          <p:nvPr/>
        </p:nvSpPr>
        <p:spPr>
          <a:xfrm>
            <a:off x="1470869" y="5070039"/>
            <a:ext cx="6096000" cy="369332"/>
          </a:xfrm>
          <a:prstGeom prst="rect">
            <a:avLst/>
          </a:prstGeom>
          <a:noFill/>
        </p:spPr>
        <p:txBody>
          <a:bodyPr wrap="square">
            <a:spAutoFit/>
          </a:bodyPr>
          <a:lstStyle/>
          <a:p>
            <a:r>
              <a:rPr lang="en-GB" dirty="0"/>
              <a:t>Open </a:t>
            </a:r>
            <a:r>
              <a:rPr lang="en-GB" dirty="0">
                <a:hlinkClick r:id="rId3"/>
              </a:rPr>
              <a:t>https://pad.carpentries.org/record-keeping_08062021</a:t>
            </a:r>
            <a:r>
              <a:rPr lang="en-GB" dirty="0"/>
              <a:t> </a:t>
            </a:r>
          </a:p>
        </p:txBody>
      </p:sp>
      <p:sp>
        <p:nvSpPr>
          <p:cNvPr id="8" name="Arrow: Down 7">
            <a:extLst>
              <a:ext uri="{FF2B5EF4-FFF2-40B4-BE49-F238E27FC236}">
                <a16:creationId xmlns:a16="http://schemas.microsoft.com/office/drawing/2014/main" id="{490697C4-1D52-44B3-9145-1E4126021820}"/>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5: </a:t>
            </a: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09837F84-1F32-41DF-B19A-CAE6AF1EB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64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191199" y="654287"/>
            <a:ext cx="11544999" cy="5035353"/>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algn="l"/>
            <a:endParaRPr lang="en-GB" b="0" i="0" dirty="0">
              <a:solidFill>
                <a:srgbClr val="333333"/>
              </a:solidFill>
              <a:effectLst/>
            </a:endParaRP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to chose the right platform?</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6: </a:t>
            </a: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pic>
        <p:nvPicPr>
          <p:cNvPr id="5" name="Picture 2" descr="Ed_DaSH">
            <a:extLst>
              <a:ext uri="{FF2B5EF4-FFF2-40B4-BE49-F238E27FC236}">
                <a16:creationId xmlns:a16="http://schemas.microsoft.com/office/drawing/2014/main" id="{B0352E80-B2D6-4095-9D1D-7641F430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d_DaSH">
            <a:extLst>
              <a:ext uri="{FF2B5EF4-FFF2-40B4-BE49-F238E27FC236}">
                <a16:creationId xmlns:a16="http://schemas.microsoft.com/office/drawing/2014/main" id="{381D5798-7259-49FA-92FA-9DBA7ABAE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8E111B-114B-4B85-AA43-3FB53040E586}"/>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does good record keeping help us get FAIR ready?</a:t>
            </a:r>
          </a:p>
        </p:txBody>
      </p:sp>
      <p:sp>
        <p:nvSpPr>
          <p:cNvPr id="8" name="TextBox 7">
            <a:extLst>
              <a:ext uri="{FF2B5EF4-FFF2-40B4-BE49-F238E27FC236}">
                <a16:creationId xmlns:a16="http://schemas.microsoft.com/office/drawing/2014/main" id="{D8565959-91AC-416B-8E5F-D550B9E166C9}"/>
              </a:ext>
            </a:extLst>
          </p:cNvPr>
          <p:cNvSpPr txBox="1"/>
          <p:nvPr/>
        </p:nvSpPr>
        <p:spPr>
          <a:xfrm>
            <a:off x="1419838" y="1397998"/>
            <a:ext cx="8747620" cy="21268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0" i="0" dirty="0">
                <a:solidFill>
                  <a:srgbClr val="333333"/>
                </a:solidFill>
                <a:effectLst/>
              </a:rPr>
              <a:t>Accessibility of your protocols online allows to share them with collaborators who need them for a publication and a DOI of said protocols allows to cite them with credibility. </a:t>
            </a:r>
            <a:endParaRPr lang="en-GB" dirty="0">
              <a:solidFill>
                <a:srgbClr val="333333"/>
              </a:solidFill>
            </a:endParaRPr>
          </a:p>
          <a:p>
            <a:pPr marL="285750" indent="-285750">
              <a:lnSpc>
                <a:spcPct val="150000"/>
              </a:lnSpc>
              <a:buFont typeface="Arial" panose="020B0604020202020204" pitchFamily="34" charset="0"/>
              <a:buChar char="•"/>
            </a:pPr>
            <a:endParaRPr lang="en-GB" b="0" i="0" dirty="0">
              <a:solidFill>
                <a:srgbClr val="333333"/>
              </a:solidFill>
              <a:effectLst/>
            </a:endParaRPr>
          </a:p>
          <a:p>
            <a:pPr marL="285750" indent="-285750">
              <a:lnSpc>
                <a:spcPct val="150000"/>
              </a:lnSpc>
              <a:buFont typeface="Arial" panose="020B0604020202020204" pitchFamily="34" charset="0"/>
              <a:buChar char="•"/>
            </a:pPr>
            <a:r>
              <a:rPr lang="en-GB" b="0" i="0" dirty="0">
                <a:solidFill>
                  <a:srgbClr val="333333"/>
                </a:solidFill>
                <a:effectLst/>
              </a:rPr>
              <a:t>Electronic lab records allow for easier re-usability and access of your data across multiple platforms. Changes in your records can be traced back, therefore giving accountability.</a:t>
            </a:r>
            <a:endParaRPr lang="en-GB" dirty="0"/>
          </a:p>
        </p:txBody>
      </p:sp>
      <p:sp>
        <p:nvSpPr>
          <p:cNvPr id="10" name="TextBox 9">
            <a:extLst>
              <a:ext uri="{FF2B5EF4-FFF2-40B4-BE49-F238E27FC236}">
                <a16:creationId xmlns:a16="http://schemas.microsoft.com/office/drawing/2014/main" id="{2EC77FC3-335A-4800-8073-F811BC49C1C9}"/>
              </a:ext>
            </a:extLst>
          </p:cNvPr>
          <p:cNvSpPr txBox="1"/>
          <p:nvPr/>
        </p:nvSpPr>
        <p:spPr>
          <a:xfrm>
            <a:off x="411585" y="4083907"/>
            <a:ext cx="11368830" cy="369332"/>
          </a:xfrm>
          <a:prstGeom prst="rect">
            <a:avLst/>
          </a:prstGeom>
          <a:noFill/>
        </p:spPr>
        <p:txBody>
          <a:bodyPr wrap="square">
            <a:spAutoFit/>
          </a:bodyPr>
          <a:lstStyle/>
          <a:p>
            <a:r>
              <a:rPr lang="en-GB" dirty="0">
                <a:solidFill>
                  <a:srgbClr val="0070C0"/>
                </a:solidFill>
              </a:rPr>
              <a:t>Don’t forget</a:t>
            </a:r>
          </a:p>
        </p:txBody>
      </p:sp>
      <p:sp>
        <p:nvSpPr>
          <p:cNvPr id="11" name="TextBox 10">
            <a:extLst>
              <a:ext uri="{FF2B5EF4-FFF2-40B4-BE49-F238E27FC236}">
                <a16:creationId xmlns:a16="http://schemas.microsoft.com/office/drawing/2014/main" id="{C186E707-B169-4AC5-B9D7-54F5DE7E401C}"/>
              </a:ext>
            </a:extLst>
          </p:cNvPr>
          <p:cNvSpPr txBox="1"/>
          <p:nvPr/>
        </p:nvSpPr>
        <p:spPr>
          <a:xfrm>
            <a:off x="2448632" y="4693286"/>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Take the Quiz</a:t>
            </a:r>
            <a:endParaRPr lang="en-GB" dirty="0"/>
          </a:p>
        </p:txBody>
      </p:sp>
      <p:sp>
        <p:nvSpPr>
          <p:cNvPr id="12" name="Arrow: Down 11">
            <a:extLst>
              <a:ext uri="{FF2B5EF4-FFF2-40B4-BE49-F238E27FC236}">
                <a16:creationId xmlns:a16="http://schemas.microsoft.com/office/drawing/2014/main" id="{E2B2CD42-D14A-4145-8E41-0AAB4A2FC7CB}"/>
              </a:ext>
            </a:extLst>
          </p:cNvPr>
          <p:cNvSpPr/>
          <p:nvPr/>
        </p:nvSpPr>
        <p:spPr>
          <a:xfrm rot="16200000">
            <a:off x="1668817" y="4567559"/>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AF9FA80-6AEA-4D11-A34D-3E834823EEE1}"/>
              </a:ext>
            </a:extLst>
          </p:cNvPr>
          <p:cNvSpPr txBox="1"/>
          <p:nvPr/>
        </p:nvSpPr>
        <p:spPr>
          <a:xfrm>
            <a:off x="2433951" y="5420751"/>
            <a:ext cx="2147407" cy="646331"/>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dirty="0"/>
              <a:t>Feedback appreciated!</a:t>
            </a:r>
          </a:p>
        </p:txBody>
      </p:sp>
      <p:sp>
        <p:nvSpPr>
          <p:cNvPr id="14" name="Arrow: Down 13">
            <a:extLst>
              <a:ext uri="{FF2B5EF4-FFF2-40B4-BE49-F238E27FC236}">
                <a16:creationId xmlns:a16="http://schemas.microsoft.com/office/drawing/2014/main" id="{A017CDC1-75EB-4299-BD10-56EB978158AA}"/>
              </a:ext>
            </a:extLst>
          </p:cNvPr>
          <p:cNvSpPr/>
          <p:nvPr/>
        </p:nvSpPr>
        <p:spPr>
          <a:xfrm rot="16200000">
            <a:off x="1654137" y="5433524"/>
            <a:ext cx="469783" cy="6207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4693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1: </a:t>
            </a: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82BCFF-DF99-4045-952C-843651C9A9DC}"/>
              </a:ext>
            </a:extLst>
          </p:cNvPr>
          <p:cNvSpPr txBox="1"/>
          <p:nvPr/>
        </p:nvSpPr>
        <p:spPr>
          <a:xfrm>
            <a:off x="191199" y="284955"/>
            <a:ext cx="11385608" cy="369332"/>
          </a:xfrm>
          <a:prstGeom prst="rect">
            <a:avLst/>
          </a:prstGeom>
          <a:noFill/>
        </p:spPr>
        <p:txBody>
          <a:bodyPr wrap="square">
            <a:spAutoFit/>
          </a:bodyPr>
          <a:lstStyle/>
          <a:p>
            <a:r>
              <a:rPr lang="en-GB" b="0" i="0" dirty="0">
                <a:solidFill>
                  <a:srgbClr val="0070C0"/>
                </a:solidFill>
                <a:effectLst/>
                <a:latin typeface="Ubuntu"/>
              </a:rPr>
              <a:t>Why do we need to keep good quality records?</a:t>
            </a:r>
          </a:p>
        </p:txBody>
      </p:sp>
      <p:sp>
        <p:nvSpPr>
          <p:cNvPr id="8" name="TextBox 7">
            <a:extLst>
              <a:ext uri="{FF2B5EF4-FFF2-40B4-BE49-F238E27FC236}">
                <a16:creationId xmlns:a16="http://schemas.microsoft.com/office/drawing/2014/main" id="{5656A525-53B6-4851-8EFF-E6BFFC9D56BA}"/>
              </a:ext>
            </a:extLst>
          </p:cNvPr>
          <p:cNvSpPr txBox="1"/>
          <p:nvPr/>
        </p:nvSpPr>
        <p:spPr>
          <a:xfrm>
            <a:off x="3902464" y="1512213"/>
            <a:ext cx="2478249"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latin typeface="Ubuntu"/>
              </a:rPr>
              <a:t>Good scientific practice </a:t>
            </a:r>
            <a:endParaRPr lang="en-GB" dirty="0"/>
          </a:p>
        </p:txBody>
      </p:sp>
      <p:sp>
        <p:nvSpPr>
          <p:cNvPr id="12" name="TextBox 11">
            <a:extLst>
              <a:ext uri="{FF2B5EF4-FFF2-40B4-BE49-F238E27FC236}">
                <a16:creationId xmlns:a16="http://schemas.microsoft.com/office/drawing/2014/main" id="{32F0452B-E9D9-441C-8E99-96A0537CECD4}"/>
              </a:ext>
            </a:extLst>
          </p:cNvPr>
          <p:cNvSpPr txBox="1"/>
          <p:nvPr/>
        </p:nvSpPr>
        <p:spPr>
          <a:xfrm>
            <a:off x="3537008" y="3024041"/>
            <a:ext cx="3764560" cy="1711366"/>
          </a:xfrm>
          <a:prstGeom prst="rect">
            <a:avLst/>
          </a:prstGeom>
          <a:noFill/>
        </p:spPr>
        <p:txBody>
          <a:bodyPr wrap="square">
            <a:spAutoFit/>
          </a:bodyPr>
          <a:lstStyle/>
          <a:p>
            <a:pPr>
              <a:lnSpc>
                <a:spcPct val="150000"/>
              </a:lnSpc>
            </a:pPr>
            <a:r>
              <a:rPr lang="en-GB" dirty="0"/>
              <a:t>Good record keeping ensures:</a:t>
            </a:r>
          </a:p>
          <a:p>
            <a:pPr marL="285750" indent="-285750">
              <a:lnSpc>
                <a:spcPct val="150000"/>
              </a:lnSpc>
              <a:buFont typeface="Arial" panose="020B0604020202020204" pitchFamily="34" charset="0"/>
              <a:buChar char="•"/>
            </a:pPr>
            <a:r>
              <a:rPr lang="en-GB" dirty="0"/>
              <a:t>Transparency</a:t>
            </a:r>
          </a:p>
          <a:p>
            <a:pPr marL="285750" indent="-285750">
              <a:lnSpc>
                <a:spcPct val="150000"/>
              </a:lnSpc>
              <a:buFont typeface="Arial" panose="020B0604020202020204" pitchFamily="34" charset="0"/>
              <a:buChar char="•"/>
            </a:pPr>
            <a:r>
              <a:rPr lang="en-GB" dirty="0"/>
              <a:t>Reproducibility</a:t>
            </a:r>
          </a:p>
          <a:p>
            <a:pPr marL="285750" indent="-285750">
              <a:lnSpc>
                <a:spcPct val="150000"/>
              </a:lnSpc>
              <a:buFont typeface="Arial" panose="020B0604020202020204" pitchFamily="34" charset="0"/>
              <a:buChar char="•"/>
            </a:pPr>
            <a:r>
              <a:rPr lang="en-GB" dirty="0"/>
              <a:t>Accountability</a:t>
            </a:r>
          </a:p>
        </p:txBody>
      </p:sp>
      <p:sp>
        <p:nvSpPr>
          <p:cNvPr id="13" name="Arrow: Down 12">
            <a:extLst>
              <a:ext uri="{FF2B5EF4-FFF2-40B4-BE49-F238E27FC236}">
                <a16:creationId xmlns:a16="http://schemas.microsoft.com/office/drawing/2014/main" id="{27DE9F74-5A87-4524-8E4E-D202CEAB615E}"/>
              </a:ext>
            </a:extLst>
          </p:cNvPr>
          <p:cNvSpPr/>
          <p:nvPr/>
        </p:nvSpPr>
        <p:spPr>
          <a:xfrm>
            <a:off x="4906696" y="2316900"/>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6143B8-875F-4DCA-8787-95D765751952}"/>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can we as a research community implement practices to make it easier to find manipulated records?</a:t>
            </a:r>
          </a:p>
        </p:txBody>
      </p:sp>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122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191199" y="758109"/>
            <a:ext cx="11496937" cy="1477328"/>
          </a:xfrm>
          <a:prstGeom prst="rect">
            <a:avLst/>
          </a:prstGeom>
          <a:noFill/>
        </p:spPr>
        <p:txBody>
          <a:bodyPr wrap="square">
            <a:spAutoFit/>
          </a:bodyPr>
          <a:lstStyle/>
          <a:p>
            <a:pPr algn="just"/>
            <a:r>
              <a:rPr lang="en-GB" b="0" i="0" dirty="0">
                <a:solidFill>
                  <a:srgbClr val="333333"/>
                </a:solidFill>
                <a:effectLst/>
              </a:rPr>
              <a:t>Both protocols and laboratory records need to be detailed and kept accurate and complete. They should be accessible (physically and/or electronically) to others both short and long term. Regular back-ups on a cloud and physical hard-drive are necessary to ensure appropriate archiving. All your records should be kept in compliance with departmental, institutional, and other regulatory requirements, with special care given to human and animal research records. A few common guidelines of good record keeping for protocols and laboratory notebooks are the following:</a:t>
            </a:r>
            <a:endParaRPr lang="en-GB" dirty="0"/>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369332"/>
          </a:xfrm>
          <a:prstGeom prst="rect">
            <a:avLst/>
          </a:prstGeom>
          <a:noFill/>
        </p:spPr>
        <p:txBody>
          <a:bodyPr wrap="square">
            <a:spAutoFit/>
          </a:bodyPr>
          <a:lstStyle/>
          <a:p>
            <a:r>
              <a:rPr lang="en-GB" dirty="0">
                <a:solidFill>
                  <a:srgbClr val="0070C0"/>
                </a:solidFill>
              </a:rPr>
              <a:t>How can we as a research community implement practices to make it easier to find manipulated records?</a:t>
            </a:r>
          </a:p>
        </p:txBody>
      </p:sp>
      <p:sp>
        <p:nvSpPr>
          <p:cNvPr id="8" name="TextBox 7">
            <a:extLst>
              <a:ext uri="{FF2B5EF4-FFF2-40B4-BE49-F238E27FC236}">
                <a16:creationId xmlns:a16="http://schemas.microsoft.com/office/drawing/2014/main" id="{F743CFB2-662B-4130-85EE-E3570D4B9462}"/>
              </a:ext>
            </a:extLst>
          </p:cNvPr>
          <p:cNvSpPr txBox="1"/>
          <p:nvPr/>
        </p:nvSpPr>
        <p:spPr>
          <a:xfrm>
            <a:off x="7200549" y="2599480"/>
            <a:ext cx="4745373" cy="3139321"/>
          </a:xfrm>
          <a:prstGeom prst="rect">
            <a:avLst/>
          </a:prstGeom>
          <a:noFill/>
        </p:spPr>
        <p:txBody>
          <a:bodyPr wrap="square">
            <a:spAutoFit/>
          </a:bodyPr>
          <a:lstStyle/>
          <a:p>
            <a:r>
              <a:rPr lang="en-GB" b="1" dirty="0">
                <a:solidFill>
                  <a:srgbClr val="0070C0"/>
                </a:solidFill>
              </a:rPr>
              <a:t>Protocols</a:t>
            </a:r>
          </a:p>
          <a:p>
            <a:endParaRPr lang="en-GB" dirty="0"/>
          </a:p>
          <a:p>
            <a:pPr marL="285750" indent="-285750">
              <a:buFont typeface="Arial" panose="020B0604020202020204" pitchFamily="34" charset="0"/>
              <a:buChar char="•"/>
            </a:pPr>
            <a:r>
              <a:rPr lang="en-GB" dirty="0"/>
              <a:t>who created the protocol if not you</a:t>
            </a:r>
          </a:p>
          <a:p>
            <a:pPr marL="285750" indent="-285750">
              <a:buFont typeface="Arial" panose="020B0604020202020204" pitchFamily="34" charset="0"/>
              <a:buChar char="•"/>
            </a:pPr>
            <a:r>
              <a:rPr lang="en-GB" dirty="0"/>
              <a:t>complete and detailed instructions describing why and how to do an experiment</a:t>
            </a:r>
          </a:p>
          <a:p>
            <a:pPr marL="285750" indent="-285750">
              <a:buFont typeface="Arial" panose="020B0604020202020204" pitchFamily="34" charset="0"/>
              <a:buChar char="•"/>
            </a:pPr>
            <a:r>
              <a:rPr lang="en-GB" dirty="0"/>
              <a:t>what special materials and instruments are being used and where they were obtained</a:t>
            </a:r>
          </a:p>
          <a:p>
            <a:pPr marL="285750" indent="-285750">
              <a:buFont typeface="Arial" panose="020B0604020202020204" pitchFamily="34" charset="0"/>
              <a:buChar char="•"/>
            </a:pPr>
            <a:r>
              <a:rPr lang="en-GB" dirty="0"/>
              <a:t>health and safety advice and how to dispose of waste</a:t>
            </a:r>
          </a:p>
          <a:p>
            <a:pPr marL="285750" indent="-285750">
              <a:buFont typeface="Arial" panose="020B0604020202020204" pitchFamily="34" charset="0"/>
              <a:buChar char="•"/>
            </a:pPr>
            <a:r>
              <a:rPr lang="en-GB" dirty="0"/>
              <a:t>allow repetition of your procedures and studies by yourself and others</a:t>
            </a:r>
          </a:p>
        </p:txBody>
      </p:sp>
      <p:sp>
        <p:nvSpPr>
          <p:cNvPr id="10" name="TextBox 9">
            <a:extLst>
              <a:ext uri="{FF2B5EF4-FFF2-40B4-BE49-F238E27FC236}">
                <a16:creationId xmlns:a16="http://schemas.microsoft.com/office/drawing/2014/main" id="{778B2049-547C-4419-A9C2-37980683E356}"/>
              </a:ext>
            </a:extLst>
          </p:cNvPr>
          <p:cNvSpPr txBox="1"/>
          <p:nvPr/>
        </p:nvSpPr>
        <p:spPr>
          <a:xfrm>
            <a:off x="118494" y="2599480"/>
            <a:ext cx="7288985" cy="3970318"/>
          </a:xfrm>
          <a:prstGeom prst="rect">
            <a:avLst/>
          </a:prstGeom>
          <a:noFill/>
        </p:spPr>
        <p:txBody>
          <a:bodyPr wrap="square">
            <a:spAutoFit/>
          </a:bodyPr>
          <a:lstStyle/>
          <a:p>
            <a:r>
              <a:rPr lang="en-GB" b="1" dirty="0">
                <a:solidFill>
                  <a:srgbClr val="0070C0"/>
                </a:solidFill>
              </a:rPr>
              <a:t>Laboratory Notebooks</a:t>
            </a:r>
          </a:p>
          <a:p>
            <a:endParaRPr lang="en-GB" dirty="0"/>
          </a:p>
          <a:p>
            <a:pPr marL="285750" indent="-285750">
              <a:buFont typeface="Arial" panose="020B0604020202020204" pitchFamily="34" charset="0"/>
              <a:buChar char="•"/>
            </a:pPr>
            <a:r>
              <a:rPr lang="en-GB" dirty="0"/>
              <a:t>contain all relevant details (what, when why and how you did it)</a:t>
            </a:r>
          </a:p>
          <a:p>
            <a:pPr marL="285750" indent="-285750">
              <a:buFont typeface="Arial" panose="020B0604020202020204" pitchFamily="34" charset="0"/>
              <a:buChar char="•"/>
            </a:pPr>
            <a:r>
              <a:rPr lang="en-GB" dirty="0"/>
              <a:t>who you are (the person creating the record)</a:t>
            </a:r>
          </a:p>
          <a:p>
            <a:pPr marL="285750" indent="-285750">
              <a:buFont typeface="Arial" panose="020B0604020202020204" pitchFamily="34" charset="0"/>
              <a:buChar char="•"/>
            </a:pPr>
            <a:r>
              <a:rPr lang="en-GB" dirty="0"/>
              <a:t>which project(s) is the record part of</a:t>
            </a:r>
          </a:p>
          <a:p>
            <a:pPr marL="285750" indent="-285750">
              <a:buFont typeface="Arial" panose="020B0604020202020204" pitchFamily="34" charset="0"/>
              <a:buChar char="•"/>
            </a:pPr>
            <a:r>
              <a:rPr lang="en-GB" dirty="0"/>
              <a:t>information on lot/batch numbers</a:t>
            </a:r>
          </a:p>
          <a:p>
            <a:pPr marL="285750" indent="-285750">
              <a:buFont typeface="Arial" panose="020B0604020202020204" pitchFamily="34" charset="0"/>
              <a:buChar char="•"/>
            </a:pPr>
            <a:r>
              <a:rPr lang="en-GB" dirty="0"/>
              <a:t>what happened and what did not happen (data, including images)</a:t>
            </a:r>
          </a:p>
          <a:p>
            <a:pPr marL="285750" indent="-285750">
              <a:buFont typeface="Arial" panose="020B0604020202020204" pitchFamily="34" charset="0"/>
              <a:buChar char="•"/>
            </a:pPr>
            <a:r>
              <a:rPr lang="en-GB" dirty="0"/>
              <a:t>how you processed and analysed the data</a:t>
            </a:r>
          </a:p>
          <a:p>
            <a:pPr marL="285750" indent="-285750">
              <a:buFont typeface="Arial" panose="020B0604020202020204" pitchFamily="34" charset="0"/>
              <a:buChar char="•"/>
            </a:pPr>
            <a:r>
              <a:rPr lang="en-GB" dirty="0"/>
              <a:t>your interpretation (and the interpretations of others if important) and next steps in the project based on these results</a:t>
            </a:r>
          </a:p>
          <a:p>
            <a:pPr marL="285750" indent="-285750">
              <a:buFont typeface="Arial" panose="020B0604020202020204" pitchFamily="34" charset="0"/>
              <a:buChar char="•"/>
            </a:pPr>
            <a:r>
              <a:rPr lang="en-GB" dirty="0"/>
              <a:t>should be well organised for ease of navigation (indexed, labelled, catalogued)</a:t>
            </a:r>
          </a:p>
          <a:p>
            <a:pPr marL="285750" indent="-285750">
              <a:buFont typeface="Arial" panose="020B0604020202020204" pitchFamily="34" charset="0"/>
              <a:buChar char="•"/>
            </a:pPr>
            <a:r>
              <a:rPr lang="en-GB" dirty="0"/>
              <a:t>accurate and complete: include all original data and important study details (metadata).</a:t>
            </a:r>
          </a:p>
        </p:txBody>
      </p:sp>
    </p:spTree>
    <p:extLst>
      <p:ext uri="{BB962C8B-B14F-4D97-AF65-F5344CB8AC3E}">
        <p14:creationId xmlns:p14="http://schemas.microsoft.com/office/powerpoint/2010/main" val="241010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2: </a:t>
            </a: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23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3: </a:t>
            </a: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d_DaSH">
            <a:extLst>
              <a:ext uri="{FF2B5EF4-FFF2-40B4-BE49-F238E27FC236}">
                <a16:creationId xmlns:a16="http://schemas.microsoft.com/office/drawing/2014/main" id="{883F34B1-D1BC-404F-B070-3EE3B9DEE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56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r>
              <a:rPr lang="en-GB" sz="2800" dirty="0">
                <a:solidFill>
                  <a:srgbClr val="0070C0"/>
                </a:solidFill>
              </a:rPr>
              <a:t>Exercise/challenge 4: </a:t>
            </a: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15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TotalTime>
  <Words>852</Words>
  <Application>Microsoft Macintosh PowerPoint</Application>
  <PresentationFormat>Widescreen</PresentationFormat>
  <Paragraphs>73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BOEHM Ines</cp:lastModifiedBy>
  <cp:revision>35</cp:revision>
  <dcterms:created xsi:type="dcterms:W3CDTF">2021-06-07T08:35:11Z</dcterms:created>
  <dcterms:modified xsi:type="dcterms:W3CDTF">2021-06-09T11:35:46Z</dcterms:modified>
</cp:coreProperties>
</file>